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51"/>
  </p:notesMasterIdLst>
  <p:sldIdLst>
    <p:sldId id="256" r:id="rId2"/>
    <p:sldId id="368" r:id="rId3"/>
    <p:sldId id="399" r:id="rId4"/>
    <p:sldId id="400" r:id="rId5"/>
    <p:sldId id="370" r:id="rId6"/>
    <p:sldId id="401" r:id="rId7"/>
    <p:sldId id="402" r:id="rId8"/>
    <p:sldId id="403" r:id="rId9"/>
    <p:sldId id="404" r:id="rId10"/>
    <p:sldId id="371" r:id="rId11"/>
    <p:sldId id="405" r:id="rId12"/>
    <p:sldId id="295" r:id="rId13"/>
    <p:sldId id="296" r:id="rId14"/>
    <p:sldId id="297" r:id="rId15"/>
    <p:sldId id="298" r:id="rId16"/>
    <p:sldId id="290" r:id="rId17"/>
    <p:sldId id="406" r:id="rId18"/>
    <p:sldId id="273" r:id="rId19"/>
    <p:sldId id="317" r:id="rId20"/>
    <p:sldId id="407" r:id="rId21"/>
    <p:sldId id="408" r:id="rId22"/>
    <p:sldId id="372" r:id="rId23"/>
    <p:sldId id="397" r:id="rId24"/>
    <p:sldId id="277" r:id="rId25"/>
    <p:sldId id="415" r:id="rId26"/>
    <p:sldId id="409" r:id="rId27"/>
    <p:sldId id="278" r:id="rId28"/>
    <p:sldId id="410" r:id="rId29"/>
    <p:sldId id="279" r:id="rId30"/>
    <p:sldId id="375" r:id="rId31"/>
    <p:sldId id="377" r:id="rId32"/>
    <p:sldId id="411" r:id="rId33"/>
    <p:sldId id="412" r:id="rId34"/>
    <p:sldId id="378" r:id="rId35"/>
    <p:sldId id="379" r:id="rId36"/>
    <p:sldId id="376" r:id="rId37"/>
    <p:sldId id="413" r:id="rId38"/>
    <p:sldId id="416" r:id="rId39"/>
    <p:sldId id="380" r:id="rId40"/>
    <p:sldId id="417" r:id="rId41"/>
    <p:sldId id="395" r:id="rId42"/>
    <p:sldId id="418" r:id="rId43"/>
    <p:sldId id="282" r:id="rId44"/>
    <p:sldId id="419" r:id="rId45"/>
    <p:sldId id="420" r:id="rId46"/>
    <p:sldId id="287" r:id="rId47"/>
    <p:sldId id="414" r:id="rId48"/>
    <p:sldId id="422" r:id="rId49"/>
    <p:sldId id="421" r:id="rId50"/>
  </p:sldIdLst>
  <p:sldSz cx="9144000" cy="6858000" type="screen4x3"/>
  <p:notesSz cx="6858000" cy="9144000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79281" autoAdjust="0"/>
  </p:normalViewPr>
  <p:slideViewPr>
    <p:cSldViewPr>
      <p:cViewPr varScale="1">
        <p:scale>
          <a:sx n="60" d="100"/>
          <a:sy n="60" d="100"/>
        </p:scale>
        <p:origin x="-159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A35E27-490B-493F-BF92-4F4CB48F49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http://www.tech-search.co.uk/img/general/chain.jpg</a:t>
            </a:r>
          </a:p>
          <a:p>
            <a:r>
              <a:rPr lang="en-CA" smtClean="0"/>
              <a:t>http://www.mathworks.com/matlabcentral/fx_files/24238/2/queue_line_2.jpg</a:t>
            </a:r>
          </a:p>
          <a:p>
            <a:r>
              <a:rPr lang="en-CA" smtClean="0"/>
              <a:t>http://courts.oregon.gov/OJD/images/programs/utcr/duplicate1_arrows.gif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9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0D9F47E-2EA4-45D5-98AB-5D3FD0FE7F71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Seven lines:</a:t>
            </a:r>
          </a:p>
          <a:p>
            <a:pPr lvl="1"/>
            <a:r>
              <a:rPr lang="en-US" smtClean="0"/>
              <a:t>2 lines for data structures</a:t>
            </a:r>
          </a:p>
          <a:p>
            <a:pPr lvl="1"/>
            <a:r>
              <a:rPr lang="en-US" smtClean="0"/>
              <a:t>1 lines to read in</a:t>
            </a:r>
          </a:p>
          <a:p>
            <a:pPr lvl="1"/>
            <a:r>
              <a:rPr lang="en-US" smtClean="0"/>
              <a:t>2 lines to count</a:t>
            </a:r>
          </a:p>
          <a:p>
            <a:pPr lvl="1"/>
            <a:r>
              <a:rPr lang="en-US" smtClean="0"/>
              <a:t>2 lines to display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http://upload.wikimedia.org/wikipedia/commons/3/31/Many_pebbles.jpg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00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http://www.vrijspreker.nl/wp/wp-content/media/2012/04/old-man-cartoon.jpg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2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http://cookpaintings.com/Cook_Paintings/Open_Range_files/Open%20Range%20small.jpg</a:t>
            </a:r>
          </a:p>
          <a:p>
            <a:r>
              <a:rPr lang="en-CA" smtClean="0"/>
              <a:t>http://www.kidney.org/professionals/kdoqi/guidelines_bone/Images/Algorithm7L.jpg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28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http://webphysics.iupui.edu/JITTworkshop/152Basics/vectors/gif/vecpic06.gif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http://www.windows2universe.org/the_universe/images/expanding.jpg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97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http://c810422.r22.cf2.rackcdn.com/wp-content/uploads/2010/06/cisco-managed-services-in-a-box.jpg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0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http://www.skowkale.com/graphics/under-construction.gif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2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http://thinkprogress.org/wp-content/uploads/2012/03/empty.jpg</a:t>
            </a:r>
          </a:p>
          <a:p>
            <a:r>
              <a:rPr lang="en-CA" smtClean="0"/>
              <a:t>http://maycraft.com.my/Images/Category/Measuring_Tape04002011.jpg</a:t>
            </a:r>
          </a:p>
          <a:p>
            <a:r>
              <a:rPr lang="en-CA" smtClean="0"/>
              <a:t>http://cdn.bleacherreport.net/images_root/slides/photos/002/130/493/footbl-250_display_image.jpg?1334411023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56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http://www.really-learn-english.com/image-files/push.gif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4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http://visant.bu.edu/images/complex_y2h_big.png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http://dogbreedsites.com/wp-content/uploads/2012/01/German-Shorthaired-Pointer-puppies-4.jpg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07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http://gaypoly.files.wordpress.com/2011/01/begin.png</a:t>
            </a:r>
          </a:p>
          <a:p>
            <a:r>
              <a:rPr lang="en-CA" smtClean="0"/>
              <a:t>http://1.bp.blogspot.com/-xU9kkolt0fQ/UGTKN3hDZsI/AAAAAAAAAww/SNN4h8YAiv0/s1600/the-end.jpg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50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http://grtaylor2.com/wp-content/uploads/Asterisk.jpg</a:t>
            </a:r>
          </a:p>
          <a:p>
            <a:r>
              <a:rPr lang="en-CA" smtClean="0"/>
              <a:t>http://1.bp.blogspot.com/-SiMzaqyn_3E/T5O_CztXSDI/AAAAAAAAAE4/PWE8Z1ZUw1M/s1600/increment_logo.png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2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http://images5.fanpop.com/image/photos/29400000/Back-To-The-Future-Wallpapers-back-to-the-future-29447185-1366-768.jpg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40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http://jeancompton.com/wp-content/uploads/2011/04/sjcf_01_img0215.jpg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58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http://3.bp.blogspot.com/-2F78J5ufSt4/Tsk9xDLVBZI/AAAAAAAAChQ/Yp6_LYnaQSo/s640/begin+and+end+for+container.png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09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http://rlv.zcache.com/navy_core_values_kanji_only_on_front_of_shirt-rdc9b216e543241b1b1d6d77b0ce83d47_804gs_512.jpg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28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http://userserve-ak.last.fm/serve/_/7780027/Almighty+Presents+Pop+Back+To+The+80s.jpg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mtClean="0"/>
              <a:t>http://3.bp.blogspot.com/-_gbAWeYsKP4/T899GpY3CSI/AAAAAAAAACw/du8qLqu4xEo/s1600/empty.jpg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4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http://upload.wikimedia.org/wikipedia/commons/d/db/Barnstar_erase.png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50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http://3.bp.blogspot.com/-bZ0nGvbkFwE/UMWzc0D5f5I/AAAAAAAAABk/InLdVM_CRoE/s1600/TLT+IMAGE+speed_limit.jpg</a:t>
            </a:r>
          </a:p>
          <a:p>
            <a:r>
              <a:rPr lang="en-CA" smtClean="0"/>
              <a:t>http://www.customfitonline.com/media/69296/site-speed.jpg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1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http://www.nicknormal.com/normalblog/wp-content/uploads/2009/02/todd-jones-detroit-error_whoopwhoop.jpg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http://couponlove.files.wordpress.com/2011/01/yay.jpg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6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http://www.incoterms-2010.net/wp-content/uploads/2011/02/incoterms-2010-container.jpg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94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http://static.flickr.com/3273/2411545885_16cf00101c.jpg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http://www.sportsblognetwork.net/wp-content/uploads/2010/07/carey-price-jaroslav-halak-montreal-canadiaens-substitution1.png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6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http://upload.wikimedia.org/wikipedia/commons/thumb/6/63/Textbook.JPG/220px-Textbook.JPG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A35E27-490B-493F-BF92-4F4CB48F49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9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2E546D-E066-4CC8-836F-646624120875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http://media.comicvine.com/uploads/1/15092/418814-StupendousMan.jpg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83865-042C-4727-8659-1CCBCE3750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3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C9A0B-B47F-44AE-830A-E5DFDFB7E1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F89DB-5FE5-4025-9ECD-8144B9D3E5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5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97B15-E5D9-48EA-98E9-50087DD415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4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5D656-1780-4C0B-8C5C-E5FCC6C09E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4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3451F8-FCE4-43DE-9622-820BE4D3DFD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DFAB1-4334-4CAF-8986-7F1636FE94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2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90E60-FACA-4451-B38D-CBAB8D1015A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D0431-4EB9-4F3A-B25D-CF7872EE0C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0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E00CD-AB72-44D2-8B6C-19DA3BB923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9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9A626-8413-4983-A291-71E98D6717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C6A09BE-E5EA-45DB-AEB7-2CA0A10DA2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latin typeface="Gill Sans MT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Gill Sans MT" pitchFamily="34" charset="0"/>
        </a:defRPr>
      </a:lvl9pPr>
    </p:titleStyle>
    <p:bodyStyle>
      <a:lvl1pPr marL="342900" indent="-342900" algn="ctr" rtl="0" eaLnBrk="1" fontAlgn="base" hangingPunct="1">
        <a:spcBef>
          <a:spcPct val="20000"/>
        </a:spcBef>
        <a:spcAft>
          <a:spcPct val="0"/>
        </a:spcAft>
        <a:buFont typeface="Arial" charset="0"/>
        <a:defRPr sz="48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1pPr>
      <a:lvl2pPr marL="10287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2pPr>
      <a:lvl3pPr marL="1485900" indent="-571500" algn="ctr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6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MT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gi.com/tech/stl/" TargetMode="External"/><Relationship Id="rId2" Type="http://schemas.openxmlformats.org/officeDocument/2006/relationships/hyperlink" Target="http://www.codeproject.com/vcpp/stl/stlintroduction.as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DS</a:t>
            </a:r>
            <a:endParaRPr lang="en-US" dirty="0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Intro to the Standard Template Library</a:t>
            </a:r>
          </a:p>
        </p:txBody>
      </p:sp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Reading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7244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You should review templates</a:t>
            </a:r>
          </a:p>
          <a:p>
            <a:pPr eaLnBrk="1" hangingPunct="1">
              <a:defRPr/>
            </a:pP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71" y="2514600"/>
            <a:ext cx="3376601" cy="22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There are many online resources:</a:t>
            </a:r>
          </a:p>
          <a:p>
            <a:pPr lvl="1">
              <a:defRPr/>
            </a:pPr>
            <a:r>
              <a:rPr lang="en-US" dirty="0"/>
              <a:t>STL Tutorials: </a:t>
            </a:r>
            <a:r>
              <a:rPr lang="en-US" sz="2000" dirty="0">
                <a:hlinkClick r:id="rId2"/>
              </a:rPr>
              <a:t>http://www.codeproject.com/vcpp/stl/stlintroduction.asp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dirty="0"/>
              <a:t>SGI Reference Guide: </a:t>
            </a:r>
            <a:r>
              <a:rPr lang="en-US" sz="2000" dirty="0">
                <a:hlinkClick r:id="rId3"/>
              </a:rPr>
              <a:t>http://www.sgi.com/tech/stl/</a:t>
            </a:r>
            <a:endParaRPr lang="en-US" sz="2000" dirty="0"/>
          </a:p>
          <a:p>
            <a:pPr lvl="2">
              <a:defRPr/>
            </a:pPr>
            <a:r>
              <a:rPr lang="en-US" sz="1600" dirty="0"/>
              <a:t>Covers a lot but doesn’t go into a lot of detail, though</a:t>
            </a:r>
          </a:p>
          <a:p>
            <a:pPr lvl="1">
              <a:defRPr/>
            </a:pPr>
            <a:endParaRPr lang="en-US" sz="20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728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1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/>
              <a:t>Read in an arbitrary number of integers </a:t>
            </a:r>
            <a:br>
              <a:rPr lang="en-US" sz="2800" smtClean="0"/>
            </a:br>
            <a:r>
              <a:rPr lang="en-US" sz="2800" smtClean="0"/>
              <a:t>(n &gt;= 1) from “numbers.txt” and display:</a:t>
            </a:r>
          </a:p>
          <a:p>
            <a:pPr lvl="1" eaLnBrk="1" hangingPunct="1">
              <a:defRPr/>
            </a:pPr>
            <a:r>
              <a:rPr lang="en-US" sz="2400" smtClean="0"/>
              <a:t>Minimum, maximum</a:t>
            </a:r>
          </a:p>
          <a:p>
            <a:pPr lvl="1" eaLnBrk="1" hangingPunct="1">
              <a:defRPr/>
            </a:pPr>
            <a:r>
              <a:rPr lang="en-US" sz="2400" smtClean="0"/>
              <a:t>Median</a:t>
            </a:r>
          </a:p>
          <a:p>
            <a:pPr lvl="1" eaLnBrk="1" hangingPunct="1">
              <a:defRPr/>
            </a:pPr>
            <a:r>
              <a:rPr lang="en-US" sz="2400" smtClean="0"/>
              <a:t>Average</a:t>
            </a:r>
          </a:p>
          <a:p>
            <a:pPr eaLnBrk="1" hangingPunct="1">
              <a:defRPr/>
            </a:pPr>
            <a:r>
              <a:rPr lang="en-US" sz="2800" smtClean="0"/>
              <a:t>How many lines would it take you?</a:t>
            </a:r>
          </a:p>
          <a:p>
            <a:pPr lvl="1" eaLnBrk="1" hangingPunct="1">
              <a:defRPr/>
            </a:pPr>
            <a:r>
              <a:rPr lang="en-US" sz="2400" smtClean="0"/>
              <a:t>arbitrary storage (for median), sorting, loops…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1: STL solution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defRPr/>
            </a:pPr>
            <a:endParaRPr lang="en-US" sz="1800" dirty="0" smtClean="0"/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vector&lt;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v;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copy(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istream_iterator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ifstream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("numbers.txt")),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istream_iterator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&gt;(),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back_inserter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(v));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sort(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printf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("min/max: %d and %d\n",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v.front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v.back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()); 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printf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("median: %d\n", *(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 + 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v.size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()/2)));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printf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("average: %d\n", accumulate(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0.0) /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v.size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91000"/>
            <a:ext cx="2114550" cy="237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2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Write a program that outputs the words in a file and the number of times it occurs, sorted by word</a:t>
            </a:r>
          </a:p>
          <a:p>
            <a:pPr lvl="1" eaLnBrk="1" hangingPunct="1">
              <a:defRPr/>
            </a:pPr>
            <a:r>
              <a:rPr lang="en-US" dirty="0" smtClean="0"/>
              <a:t>File input, </a:t>
            </a:r>
            <a:r>
              <a:rPr lang="en-US" dirty="0" err="1" smtClean="0"/>
              <a:t>hashtable</a:t>
            </a:r>
            <a:r>
              <a:rPr lang="en-US" dirty="0" smtClean="0"/>
              <a:t>, hash function…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Example 2: STL solution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vector&lt;string&gt; v;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map&lt;string,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m;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copy(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istream_iterator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&lt;string&gt;(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ifstream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("words.txt")),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istream_iterator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&lt;string&gt;(),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back_inserter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(v));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(vector&lt;string&gt;::iterator vi 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vi !=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++vi)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++m[*vi];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en-US" sz="20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(map&lt;string,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&gt;::iterator mi 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mi !=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++mi)</a:t>
            </a:r>
          </a:p>
          <a:p>
            <a:pPr algn="l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cout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&lt;&lt; mi-&gt;first &lt;&lt; ": " &lt;&lt; mi-&gt;second &lt;&lt;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endl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Why STL?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924800" cy="2590800"/>
          </a:xfrm>
        </p:spPr>
        <p:txBody>
          <a:bodyPr/>
          <a:lstStyle/>
          <a:p>
            <a:pPr marL="457200" lvl="1" indent="0" eaLnBrk="1" hangingPunct="1">
              <a:buNone/>
              <a:defRPr/>
            </a:pPr>
            <a:r>
              <a:rPr lang="en-US" sz="3200" i="1" smtClean="0"/>
              <a:t>N</a:t>
            </a:r>
            <a:r>
              <a:rPr lang="en-US" sz="3200" smtClean="0"/>
              <a:t> </a:t>
            </a:r>
            <a:r>
              <a:rPr lang="en-US" sz="3200" dirty="0" smtClean="0"/>
              <a:t>data types, </a:t>
            </a:r>
            <a:r>
              <a:rPr lang="en-US" sz="3200" i="1" dirty="0" smtClean="0"/>
              <a:t>M</a:t>
            </a:r>
            <a:r>
              <a:rPr lang="en-US" sz="3200" dirty="0" smtClean="0"/>
              <a:t> containers, and </a:t>
            </a:r>
            <a:r>
              <a:rPr lang="en-US" sz="3200" i="1" dirty="0" smtClean="0"/>
              <a:t>K</a:t>
            </a:r>
            <a:r>
              <a:rPr lang="en-US" sz="3200" dirty="0" smtClean="0"/>
              <a:t> algorithms</a:t>
            </a:r>
          </a:p>
          <a:p>
            <a:pPr marL="457200" lvl="1" indent="0" eaLnBrk="1" hangingPunct="1">
              <a:buNone/>
              <a:defRPr/>
            </a:pPr>
            <a:r>
              <a:rPr lang="en-US" sz="3200" dirty="0" smtClean="0"/>
              <a:t>Possibly </a:t>
            </a:r>
            <a:r>
              <a:rPr lang="en-US" sz="3200" i="1" dirty="0" smtClean="0"/>
              <a:t>N </a:t>
            </a:r>
            <a:r>
              <a:rPr lang="en-US" sz="3200" dirty="0" smtClean="0"/>
              <a:t>*</a:t>
            </a:r>
            <a:r>
              <a:rPr lang="en-US" sz="3200" i="1" dirty="0" smtClean="0"/>
              <a:t>M </a:t>
            </a:r>
            <a:r>
              <a:rPr lang="en-US" sz="3200" dirty="0" smtClean="0"/>
              <a:t>*</a:t>
            </a:r>
            <a:r>
              <a:rPr lang="en-US" sz="3200" i="1" dirty="0" smtClean="0"/>
              <a:t>K</a:t>
            </a:r>
            <a:r>
              <a:rPr lang="en-US" sz="3200" dirty="0" smtClean="0"/>
              <a:t> implementations</a:t>
            </a:r>
          </a:p>
          <a:p>
            <a:pPr marL="914400" lvl="2" indent="0" eaLnBrk="1" hangingPunct="1">
              <a:buNone/>
              <a:defRPr/>
            </a:pPr>
            <a:r>
              <a:rPr lang="en-US" sz="3200" dirty="0" err="1" smtClean="0"/>
              <a:t>CountIntegerInList</a:t>
            </a:r>
            <a:r>
              <a:rPr lang="en-US" sz="3200" dirty="0" smtClean="0"/>
              <a:t>(</a:t>
            </a:r>
            <a:r>
              <a:rPr lang="en-US" sz="3200" dirty="0" err="1" smtClean="0"/>
              <a:t>IntList</a:t>
            </a:r>
            <a:r>
              <a:rPr lang="en-US" sz="3200" dirty="0" smtClean="0"/>
              <a:t> </a:t>
            </a:r>
            <a:r>
              <a:rPr lang="en-US" sz="3200" dirty="0" err="1" smtClean="0"/>
              <a:t>il</a:t>
            </a:r>
            <a:r>
              <a:rPr lang="en-US" sz="3200" dirty="0" smtClean="0"/>
              <a:t>, </a:t>
            </a:r>
            <a:r>
              <a:rPr lang="en-US" sz="3200" dirty="0" err="1" smtClean="0"/>
              <a:t>int</a:t>
            </a:r>
            <a:r>
              <a:rPr lang="en-US" sz="3200" dirty="0" smtClean="0"/>
              <a:t> </a:t>
            </a:r>
            <a:r>
              <a:rPr lang="en-US" sz="3200" dirty="0" err="1" smtClean="0"/>
              <a:t>toFind</a:t>
            </a:r>
            <a:r>
              <a:rPr lang="en-US" sz="3200" dirty="0" smtClean="0"/>
              <a:t>), </a:t>
            </a:r>
            <a:r>
              <a:rPr lang="en-US" sz="3200" dirty="0" err="1" smtClean="0"/>
              <a:t>CountIntegerInSet</a:t>
            </a:r>
            <a:r>
              <a:rPr lang="en-US" sz="3200" dirty="0" smtClean="0"/>
              <a:t>, </a:t>
            </a:r>
            <a:r>
              <a:rPr lang="en-US" sz="3200" dirty="0" err="1" smtClean="0"/>
              <a:t>CountDoubleInList</a:t>
            </a:r>
            <a:r>
              <a:rPr lang="en-US" sz="3200" dirty="0" smtClean="0"/>
              <a:t>, etc.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252" y="4495800"/>
            <a:ext cx="5791200" cy="200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r>
              <a:rPr lang="en-US" sz="2400" dirty="0"/>
              <a:t>STL (with C++ templates): </a:t>
            </a:r>
            <a:r>
              <a:rPr lang="en-US" sz="2400" i="1" dirty="0"/>
              <a:t>N </a:t>
            </a:r>
            <a:r>
              <a:rPr lang="en-US" sz="2400" dirty="0"/>
              <a:t>+</a:t>
            </a:r>
            <a:r>
              <a:rPr lang="en-US" sz="2400" i="1" dirty="0"/>
              <a:t>M </a:t>
            </a:r>
            <a:r>
              <a:rPr lang="en-US" sz="2400" dirty="0"/>
              <a:t>+</a:t>
            </a:r>
            <a:r>
              <a:rPr lang="en-US" sz="2400" i="1" dirty="0"/>
              <a:t>K</a:t>
            </a:r>
            <a:r>
              <a:rPr lang="en-US" sz="2400" dirty="0"/>
              <a:t> implementations</a:t>
            </a:r>
          </a:p>
          <a:p>
            <a:pPr marL="914400" lvl="2" indent="0">
              <a:buNone/>
              <a:defRPr/>
            </a:pPr>
            <a:endParaRPr lang="en-US" sz="2000" smtClean="0"/>
          </a:p>
          <a:p>
            <a:pPr marL="914400" lvl="2" indent="0">
              <a:buNone/>
              <a:defRPr/>
            </a:pPr>
            <a:r>
              <a:rPr lang="en-US" sz="2000" smtClean="0"/>
              <a:t>algorithms </a:t>
            </a:r>
            <a:r>
              <a:rPr lang="en-US" sz="2000" dirty="0"/>
              <a:t>operate over containers </a:t>
            </a:r>
            <a:r>
              <a:rPr lang="en-US" sz="2000"/>
              <a:t>of </a:t>
            </a:r>
            <a:r>
              <a:rPr lang="en-US" sz="2000" smtClean="0"/>
              <a:t>types</a:t>
            </a:r>
          </a:p>
          <a:p>
            <a:pPr marL="914400" lvl="2" indent="0">
              <a:buNone/>
              <a:defRPr/>
            </a:pPr>
            <a:endParaRPr lang="en-US" sz="2000" dirty="0"/>
          </a:p>
          <a:p>
            <a:pPr marL="914400" lvl="2" indent="0">
              <a:buNone/>
              <a:defRPr/>
            </a:pP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set&lt;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mySet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count(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mySet.begin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mySet.end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4</a:t>
            </a:r>
            <a:r>
              <a:rPr lang="en-US" sz="20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);</a:t>
            </a:r>
          </a:p>
          <a:p>
            <a:pPr marL="914400" lvl="2" indent="0">
              <a:buNone/>
              <a:defRPr/>
            </a:pPr>
            <a:endParaRPr lang="en-US" sz="20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914400" lvl="2" indent="0">
              <a:buNone/>
              <a:defRPr/>
            </a:pP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list&lt;double&gt; 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myList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;</a:t>
            </a:r>
            <a:b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count(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myList.begin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</a:t>
            </a:r>
            <a:r>
              <a:rPr lang="en-US" sz="2000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myList.end</a:t>
            </a:r>
            <a:r>
              <a:rPr lang="en-US" sz="20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(), 3.14);</a:t>
            </a:r>
          </a:p>
          <a:p>
            <a:pPr marL="0" indent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263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Platforms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STL is part of Standard C++</a:t>
            </a:r>
          </a:p>
          <a:p>
            <a:pPr eaLnBrk="1" hangingPunct="1">
              <a:defRPr/>
            </a:pPr>
            <a:r>
              <a:rPr lang="en-US" dirty="0" smtClean="0"/>
              <a:t>Not necessarily fully supported in </a:t>
            </a:r>
            <a:r>
              <a:rPr lang="en-US" smtClean="0"/>
              <a:t>all (or older) compilers</a:t>
            </a:r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429000"/>
            <a:ext cx="253944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STL overview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Fundamentally, the STL defines </a:t>
            </a:r>
            <a:r>
              <a:rPr lang="en-US" i="1" dirty="0" smtClean="0"/>
              <a:t>algorithms </a:t>
            </a:r>
            <a:r>
              <a:rPr lang="en-US" dirty="0" smtClean="0"/>
              <a:t>that operate over a </a:t>
            </a:r>
            <a:r>
              <a:rPr lang="en-US" i="1" dirty="0" smtClean="0"/>
              <a:t>range </a:t>
            </a:r>
            <a:r>
              <a:rPr lang="en-US" dirty="0" smtClean="0"/>
              <a:t>in a </a:t>
            </a:r>
            <a:r>
              <a:rPr lang="en-US" i="1" dirty="0" smtClean="0"/>
              <a:t>container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Intro To The Rationale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Learned about </a:t>
            </a:r>
          </a:p>
          <a:p>
            <a:pPr eaLnBrk="1" hangingPunct="1">
              <a:defRPr/>
            </a:pPr>
            <a:r>
              <a:rPr lang="en-US" dirty="0" smtClean="0"/>
              <a:t>new data structures</a:t>
            </a:r>
          </a:p>
          <a:p>
            <a:pPr eaLnBrk="1" hangingPunct="1">
              <a:defRPr/>
            </a:pPr>
            <a:endParaRPr lang="en-US" dirty="0"/>
          </a:p>
          <a:p>
            <a:pPr marL="68580" indent="0" eaLnBrk="1" hangingPunct="1">
              <a:defRPr/>
            </a:pPr>
            <a:r>
              <a:rPr lang="en-US" dirty="0" smtClean="0"/>
              <a:t>Linked list</a:t>
            </a:r>
          </a:p>
          <a:p>
            <a:pPr marL="68580" indent="0" eaLnBrk="1" hangingPunct="1">
              <a:defRPr/>
            </a:pPr>
            <a:r>
              <a:rPr lang="en-US" dirty="0" smtClean="0"/>
              <a:t>Stack</a:t>
            </a:r>
          </a:p>
          <a:p>
            <a:pPr marL="68580" indent="0" eaLnBrk="1" hangingPunct="1">
              <a:defRPr/>
            </a:pPr>
            <a:r>
              <a:rPr lang="en-US" dirty="0" smtClean="0"/>
              <a:t>Queue</a:t>
            </a:r>
          </a:p>
          <a:p>
            <a:pPr marL="68580" indent="0" eaLnBrk="1" hangingPunct="1">
              <a:defRPr/>
            </a:pPr>
            <a:r>
              <a:rPr lang="en-US" dirty="0" smtClean="0"/>
              <a:t>Circular array</a:t>
            </a:r>
          </a:p>
          <a:p>
            <a:pPr marL="68580" indent="0" eaLnBrk="1" hangingPunct="1">
              <a:defRPr/>
            </a:pPr>
            <a:r>
              <a:rPr lang="en-US" dirty="0" smtClean="0"/>
              <a:t>Hash table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714625"/>
            <a:ext cx="19050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6" y="4113558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4800600"/>
            <a:ext cx="121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4114800" cy="6096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Our order:</a:t>
            </a:r>
          </a:p>
          <a:p>
            <a:pPr lvl="1">
              <a:defRPr/>
            </a:pPr>
            <a:r>
              <a:rPr lang="en-US" dirty="0"/>
              <a:t>Containers</a:t>
            </a:r>
          </a:p>
          <a:p>
            <a:pPr lvl="1">
              <a:defRPr/>
            </a:pPr>
            <a:r>
              <a:rPr lang="en-US" dirty="0"/>
              <a:t>Iterators (ranges)</a:t>
            </a:r>
          </a:p>
          <a:p>
            <a:pPr lvl="1">
              <a:defRPr/>
            </a:pPr>
            <a:r>
              <a:rPr lang="en-US" dirty="0" smtClean="0"/>
              <a:t>Algorithms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24669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000"/>
            <a:ext cx="3590925" cy="221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67200"/>
            <a:ext cx="1693718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665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NOTE: Most items we cover will have many, many class methods or overloads that we won’t cover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52" y="4800600"/>
            <a:ext cx="57912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025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Our First STL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600200"/>
            <a:ext cx="54864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mtClean="0"/>
              <a:t>Vector</a:t>
            </a:r>
          </a:p>
          <a:p>
            <a:pPr>
              <a:defRPr/>
            </a:pPr>
            <a:endParaRPr lang="en-US" dirty="0" smtClean="0"/>
          </a:p>
          <a:p>
            <a:pPr marL="457200" lvl="1" indent="0">
              <a:buNone/>
              <a:defRPr/>
            </a:pPr>
            <a:r>
              <a:rPr lang="en-US" sz="4400" dirty="0" smtClean="0"/>
              <a:t>Like a dynamic, random-access array</a:t>
            </a:r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22098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vector&lt;T&gt;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#include &lt;vector&gt;</a:t>
            </a:r>
          </a:p>
          <a:p>
            <a:pPr eaLnBrk="1" hangingPunct="1">
              <a:defRPr/>
            </a:pPr>
            <a:endParaRPr lang="en-US" smtClean="0"/>
          </a:p>
          <a:p>
            <a:pPr eaLnBrk="1" hangingPunct="1">
              <a:defRPr/>
            </a:pPr>
            <a:r>
              <a:rPr lang="en-US" smtClean="0"/>
              <a:t>A dynamic array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1140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4495800" cy="5516563"/>
          </a:xfrm>
        </p:spPr>
        <p:txBody>
          <a:bodyPr/>
          <a:lstStyle/>
          <a:p>
            <a:pPr marL="342900" lvl="1" indent="-342900">
              <a:buNone/>
            </a:pPr>
            <a:r>
              <a:rPr lang="en-US" sz="4400" smtClean="0"/>
              <a:t>Use as the standard container unless you have a good reason to use another type</a:t>
            </a:r>
          </a:p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219200"/>
            <a:ext cx="37973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0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Array-indexing syntax:</a:t>
            </a:r>
          </a:p>
          <a:p>
            <a:pPr lvl="1">
              <a:defRPr/>
            </a:pP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vector&lt;</a:t>
            </a:r>
            <a:r>
              <a:rPr lang="en-US" b="1" dirty="0" err="1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&gt; v(10); </a:t>
            </a:r>
          </a:p>
          <a:p>
            <a:pPr lvl="1">
              <a:defRPr/>
            </a:pPr>
            <a:r>
              <a:rPr lang="en-US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v[0] = 4;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41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vector&lt;T&gt; Constructors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 eaLnBrk="1" hangingPunct="1">
              <a:buNone/>
              <a:defRPr/>
            </a:pPr>
            <a:r>
              <a:rPr lang="en-US" sz="3600" dirty="0" smtClean="0"/>
              <a:t>vector&lt;T&gt;()</a:t>
            </a:r>
          </a:p>
          <a:p>
            <a:pPr marL="457200" lvl="1" indent="0" eaLnBrk="1" hangingPunct="1">
              <a:buNone/>
              <a:defRPr/>
            </a:pPr>
            <a:endParaRPr lang="en-US" sz="3600" dirty="0" smtClean="0"/>
          </a:p>
          <a:p>
            <a:pPr marL="457200" lvl="1" indent="0" eaLnBrk="1" hangingPunct="1">
              <a:buNone/>
              <a:defRPr/>
            </a:pPr>
            <a:r>
              <a:rPr lang="en-US" sz="3600" dirty="0" smtClean="0"/>
              <a:t>vector&lt;T&gt;(</a:t>
            </a:r>
            <a:r>
              <a:rPr lang="en-US" sz="3600" dirty="0" err="1" smtClean="0"/>
              <a:t>size_t</a:t>
            </a:r>
            <a:r>
              <a:rPr lang="en-US" sz="3600" dirty="0" smtClean="0"/>
              <a:t> </a:t>
            </a:r>
            <a:r>
              <a:rPr lang="en-US" sz="3600" dirty="0" err="1" smtClean="0"/>
              <a:t>num_elements</a:t>
            </a:r>
            <a:r>
              <a:rPr lang="en-US" sz="3600" dirty="0" smtClean="0"/>
              <a:t>)</a:t>
            </a:r>
          </a:p>
          <a:p>
            <a:pPr marL="914400" lvl="2" indent="0" eaLnBrk="1" hangingPunct="1">
              <a:buNone/>
              <a:defRPr/>
            </a:pPr>
            <a:r>
              <a:rPr lang="en-US" dirty="0" smtClean="0"/>
              <a:t>Initially has </a:t>
            </a:r>
            <a:r>
              <a:rPr lang="en-US" dirty="0" err="1" smtClean="0"/>
              <a:t>num_elements</a:t>
            </a:r>
            <a:r>
              <a:rPr lang="en-US" dirty="0" smtClean="0"/>
              <a:t> allocated</a:t>
            </a:r>
          </a:p>
          <a:p>
            <a:pPr marL="914400" lvl="2" indent="0" eaLnBrk="1" hangingPunct="1">
              <a:buNone/>
              <a:defRPr/>
            </a:pPr>
            <a:endParaRPr lang="en-US" dirty="0" smtClean="0"/>
          </a:p>
          <a:p>
            <a:pPr marL="457200" lvl="1" indent="0" eaLnBrk="1" hangingPunct="1">
              <a:buNone/>
              <a:defRPr/>
            </a:pPr>
            <a:r>
              <a:rPr lang="en-US" sz="3600" dirty="0" smtClean="0"/>
              <a:t>vector&lt;T&gt;(</a:t>
            </a:r>
            <a:r>
              <a:rPr lang="en-US" sz="3600" dirty="0" err="1" smtClean="0"/>
              <a:t>size_t</a:t>
            </a:r>
            <a:r>
              <a:rPr lang="en-US" sz="3600" dirty="0" smtClean="0"/>
              <a:t> </a:t>
            </a:r>
            <a:r>
              <a:rPr lang="en-US" sz="3600" dirty="0" err="1" smtClean="0"/>
              <a:t>num</a:t>
            </a:r>
            <a:r>
              <a:rPr lang="en-US" sz="3600" dirty="0" smtClean="0"/>
              <a:t>, T </a:t>
            </a:r>
            <a:r>
              <a:rPr lang="en-US" sz="3600" dirty="0" err="1" smtClean="0"/>
              <a:t>init</a:t>
            </a:r>
            <a:r>
              <a:rPr lang="en-US" sz="3600" dirty="0" smtClean="0"/>
              <a:t>)</a:t>
            </a:r>
          </a:p>
          <a:p>
            <a:pPr marL="914400" lvl="2" indent="0" eaLnBrk="1" hangingPunct="1">
              <a:buNone/>
              <a:defRPr/>
            </a:pPr>
            <a:r>
              <a:rPr lang="en-US" dirty="0" smtClean="0"/>
              <a:t>Initially has </a:t>
            </a:r>
            <a:r>
              <a:rPr lang="en-US" dirty="0" err="1" smtClean="0"/>
              <a:t>num</a:t>
            </a:r>
            <a:r>
              <a:rPr lang="en-US" dirty="0" smtClean="0"/>
              <a:t> elements of value </a:t>
            </a:r>
            <a:r>
              <a:rPr lang="en-US" dirty="0" err="1" smtClean="0"/>
              <a:t>init</a:t>
            </a: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82562"/>
            <a:ext cx="15335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Vector&lt;T&gt; Properties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/>
          </a:p>
          <a:p>
            <a:pPr marL="1083564" lvl="1" indent="-342900" algn="l">
              <a:buFont typeface="Arial" pitchFamily="34" charset="0"/>
              <a:buChar char="•"/>
              <a:defRPr/>
            </a:pPr>
            <a:r>
              <a:rPr lang="en-US" sz="2400" dirty="0" err="1"/>
              <a:t>v.empty</a:t>
            </a:r>
            <a:r>
              <a:rPr lang="en-US" sz="2400" dirty="0"/>
              <a:t>() </a:t>
            </a:r>
            <a:endParaRPr lang="en-US" sz="2400" dirty="0" smtClean="0"/>
          </a:p>
          <a:p>
            <a:pPr marL="1339596" lvl="2" indent="-342900" algn="l">
              <a:buFont typeface="Arial" pitchFamily="34" charset="0"/>
              <a:buChar char="•"/>
              <a:defRPr/>
            </a:pPr>
            <a:r>
              <a:rPr lang="en-US" sz="2200" dirty="0" smtClean="0"/>
              <a:t>true </a:t>
            </a:r>
            <a:r>
              <a:rPr lang="en-US" sz="2200" dirty="0"/>
              <a:t>if v has 0 </a:t>
            </a:r>
            <a:r>
              <a:rPr lang="en-US" sz="2200" dirty="0" smtClean="0"/>
              <a:t>elements</a:t>
            </a:r>
          </a:p>
          <a:p>
            <a:pPr marL="1083564" lvl="1" indent="-342900" algn="l">
              <a:buFont typeface="Arial" pitchFamily="34" charset="0"/>
              <a:buChar char="•"/>
              <a:defRPr/>
            </a:pPr>
            <a:endParaRPr lang="en-US" sz="2400" dirty="0"/>
          </a:p>
          <a:p>
            <a:pPr marL="1083564" lvl="1" indent="-342900" algn="l">
              <a:buFont typeface="Arial" pitchFamily="34" charset="0"/>
              <a:buChar char="•"/>
              <a:defRPr/>
            </a:pPr>
            <a:r>
              <a:rPr lang="en-US" sz="2400" dirty="0" err="1"/>
              <a:t>v.size</a:t>
            </a:r>
            <a:r>
              <a:rPr lang="en-US" sz="2400" dirty="0"/>
              <a:t>() </a:t>
            </a:r>
            <a:endParaRPr lang="en-US" sz="2400" dirty="0" smtClean="0"/>
          </a:p>
          <a:p>
            <a:pPr marL="1339596" lvl="2" indent="-342900" algn="l">
              <a:buFont typeface="Arial" pitchFamily="34" charset="0"/>
              <a:buChar char="•"/>
              <a:defRPr/>
            </a:pPr>
            <a:r>
              <a:rPr lang="en-US" sz="2200" dirty="0" smtClean="0"/>
              <a:t>number </a:t>
            </a:r>
            <a:r>
              <a:rPr lang="en-US" sz="2200" dirty="0"/>
              <a:t>of </a:t>
            </a:r>
            <a:r>
              <a:rPr lang="en-US" sz="2200" dirty="0" smtClean="0"/>
              <a:t>elements</a:t>
            </a:r>
          </a:p>
          <a:p>
            <a:pPr marL="1083564" lvl="1" indent="-342900" algn="l">
              <a:buFont typeface="Arial" pitchFamily="34" charset="0"/>
              <a:buChar char="•"/>
              <a:defRPr/>
            </a:pPr>
            <a:endParaRPr lang="en-US" sz="2400" dirty="0"/>
          </a:p>
          <a:p>
            <a:pPr marL="1083564" lvl="1" indent="-342900" algn="l">
              <a:buFont typeface="Arial" pitchFamily="34" charset="0"/>
              <a:buChar char="•"/>
              <a:defRPr/>
            </a:pPr>
            <a:r>
              <a:rPr lang="en-US" sz="2400" dirty="0" err="1"/>
              <a:t>v.capacity</a:t>
            </a:r>
            <a:r>
              <a:rPr lang="en-US" sz="2400" dirty="0"/>
              <a:t>() </a:t>
            </a:r>
            <a:endParaRPr lang="en-US" sz="2400" dirty="0" smtClean="0"/>
          </a:p>
          <a:p>
            <a:pPr marL="1339596" lvl="2" indent="-342900" algn="l">
              <a:buFont typeface="Arial" pitchFamily="34" charset="0"/>
              <a:buChar char="•"/>
              <a:defRPr/>
            </a:pPr>
            <a:r>
              <a:rPr lang="en-US" sz="2200" dirty="0" smtClean="0"/>
              <a:t>number </a:t>
            </a:r>
            <a:r>
              <a:rPr lang="en-US" sz="2200" dirty="0"/>
              <a:t>of elements v can hold before allocating more memory (cap ! </a:t>
            </a:r>
            <a:r>
              <a:rPr lang="en-US" sz="2200" dirty="0" err="1"/>
              <a:t>nec</a:t>
            </a:r>
            <a:r>
              <a:rPr lang="en-US" sz="2200" dirty="0"/>
              <a:t>. = size)</a:t>
            </a:r>
          </a:p>
          <a:p>
            <a:pPr marL="1339596" lvl="2" indent="-342900" algn="l">
              <a:buFont typeface="Arial" pitchFamily="34" charset="0"/>
              <a:buChar char="•"/>
              <a:defRPr/>
            </a:pPr>
            <a:r>
              <a:rPr lang="en-US" sz="2000" dirty="0" smtClean="0"/>
              <a:t>usually </a:t>
            </a:r>
            <a:r>
              <a:rPr lang="en-US" sz="2000" dirty="0"/>
              <a:t>doubles</a:t>
            </a:r>
          </a:p>
          <a:p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52191"/>
            <a:ext cx="22860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r="21922"/>
          <a:stretch/>
        </p:blipFill>
        <p:spPr bwMode="auto">
          <a:xfrm>
            <a:off x="152400" y="5181600"/>
            <a:ext cx="1456800" cy="139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371600"/>
            <a:ext cx="2286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06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Adding elements to a vector&lt;T&gt;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83564" lvl="1" indent="-342900" algn="l" eaLnBrk="1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 err="1" smtClean="0"/>
              <a:t>v.push_back</a:t>
            </a:r>
            <a:r>
              <a:rPr lang="en-US" sz="2400" dirty="0" smtClean="0"/>
              <a:t>(42); </a:t>
            </a:r>
          </a:p>
          <a:p>
            <a:pPr marL="1339596" lvl="2" indent="-342900" algn="l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200" dirty="0" smtClean="0"/>
              <a:t>increases size, adding to the end</a:t>
            </a:r>
          </a:p>
          <a:p>
            <a:pPr marL="1083564" lvl="1" indent="-342900" algn="l" eaLnBrk="1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marL="1083564" lvl="1" indent="-342900" algn="l" eaLnBrk="1" hangingPunct="1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 smtClean="0"/>
              <a:t>v[0] = 31; </a:t>
            </a:r>
          </a:p>
          <a:p>
            <a:pPr marL="1339596" lvl="2" indent="-342900" algn="l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200" dirty="0" smtClean="0"/>
              <a:t>only ok if </a:t>
            </a:r>
            <a:r>
              <a:rPr lang="en-US" sz="2200" dirty="0" err="1" smtClean="0"/>
              <a:t>v.size</a:t>
            </a:r>
            <a:r>
              <a:rPr lang="en-US" sz="2200" dirty="0" smtClean="0"/>
              <a:t>() &gt;= 1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27336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3581400" cy="5211763"/>
          </a:xfrm>
        </p:spPr>
        <p:txBody>
          <a:bodyPr/>
          <a:lstStyle/>
          <a:p>
            <a:endParaRPr lang="en-CA" smtClean="0"/>
          </a:p>
          <a:p>
            <a:r>
              <a:rPr lang="en-CA" smtClean="0"/>
              <a:t>Non-trivial</a:t>
            </a:r>
          </a:p>
          <a:p>
            <a:r>
              <a:rPr lang="en-CA" smtClean="0"/>
              <a:t>amount </a:t>
            </a:r>
            <a:r>
              <a:rPr lang="en-CA" dirty="0" smtClean="0"/>
              <a:t>of code needed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24" y="1192696"/>
            <a:ext cx="5238676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64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Adding elements in a specific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00800" cy="4525963"/>
          </a:xfrm>
        </p:spPr>
        <p:txBody>
          <a:bodyPr>
            <a:normAutofit/>
          </a:bodyPr>
          <a:lstStyle/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smtClean="0"/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r>
              <a:rPr lang="en-US" smtClean="0"/>
              <a:t>v.insert(iter </a:t>
            </a:r>
            <a:r>
              <a:rPr lang="en-US" dirty="0" smtClean="0"/>
              <a:t>before, T </a:t>
            </a:r>
            <a:r>
              <a:rPr lang="en-US" dirty="0" err="1" smtClean="0"/>
              <a:t>val</a:t>
            </a:r>
            <a:r>
              <a:rPr lang="en-US" dirty="0" smtClean="0"/>
              <a:t>)</a:t>
            </a:r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sz="4800" dirty="0" smtClean="0"/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endParaRPr lang="en-US" sz="3200" smtClean="0"/>
          </a:p>
          <a:p>
            <a:pPr marL="457200" lvl="1" indent="0" eaLnBrk="1" hangingPunct="1">
              <a:lnSpc>
                <a:spcPct val="80000"/>
              </a:lnSpc>
              <a:buNone/>
              <a:defRPr/>
            </a:pPr>
            <a:r>
              <a:rPr lang="en-US" sz="3200" smtClean="0"/>
              <a:t>iter</a:t>
            </a:r>
            <a:r>
              <a:rPr lang="en-US" sz="3200" dirty="0" smtClean="0"/>
              <a:t>?????</a:t>
            </a:r>
          </a:p>
          <a:p>
            <a:pPr>
              <a:defRPr/>
            </a:pPr>
            <a:endParaRPr lang="en-US" sz="4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6" t="14659" r="23706" b="15289"/>
          <a:stretch/>
        </p:blipFill>
        <p:spPr bwMode="auto">
          <a:xfrm>
            <a:off x="7086600" y="1828800"/>
            <a:ext cx="1188000" cy="15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Detour: What’s an </a:t>
            </a:r>
            <a:r>
              <a:rPr lang="en-US" err="1" smtClean="0"/>
              <a:t>Iterator</a:t>
            </a:r>
            <a:r>
              <a:rPr lang="en-US" smtClean="0"/>
              <a:t>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Iterator is like a pointer that is specific to the container (in this case, vector)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" t="17984" r="27559" b="26381"/>
          <a:stretch/>
        </p:blipFill>
        <p:spPr bwMode="auto">
          <a:xfrm>
            <a:off x="2590800" y="4191000"/>
            <a:ext cx="4212000" cy="22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Declared like this:</a:t>
            </a:r>
          </a:p>
          <a:p>
            <a:pPr lvl="1">
              <a:defRPr/>
            </a:pPr>
            <a:r>
              <a:rPr lang="en-US" sz="3200" dirty="0"/>
              <a:t>vector&lt;char *&gt;::iterator i = </a:t>
            </a:r>
            <a:r>
              <a:rPr lang="en-US" sz="3200" dirty="0" err="1"/>
              <a:t>v.begin</a:t>
            </a:r>
            <a:r>
              <a:rPr lang="en-US" sz="3200" dirty="0" smtClean="0"/>
              <a:t>();</a:t>
            </a:r>
          </a:p>
          <a:p>
            <a:pPr lvl="1">
              <a:defRPr/>
            </a:pPr>
            <a:endParaRPr lang="en-US" sz="3200" dirty="0"/>
          </a:p>
          <a:p>
            <a:pPr lvl="2">
              <a:defRPr/>
            </a:pPr>
            <a:r>
              <a:rPr lang="en-US" sz="3200" dirty="0"/>
              <a:t>assume that v is a vector&lt;char *&gt;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2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/>
          <a:lstStyle/>
          <a:p>
            <a:pPr marL="457200" lvl="1" indent="0">
              <a:buNone/>
              <a:defRPr/>
            </a:pPr>
            <a:r>
              <a:rPr lang="en-US" sz="4000" dirty="0" err="1"/>
              <a:t>v.begin</a:t>
            </a:r>
            <a:r>
              <a:rPr lang="en-US" sz="4000" dirty="0"/>
              <a:t>() returns an iterator to the first element in the </a:t>
            </a:r>
            <a:r>
              <a:rPr lang="en-US" sz="4000" dirty="0" smtClean="0"/>
              <a:t>vector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r>
              <a:rPr lang="en-US" sz="4000" dirty="0" err="1"/>
              <a:t>v.end</a:t>
            </a:r>
            <a:r>
              <a:rPr lang="en-US" sz="4000" dirty="0"/>
              <a:t>() returns an iterator to </a:t>
            </a:r>
            <a:r>
              <a:rPr lang="en-US" sz="4000" b="1" dirty="0"/>
              <a:t>just past </a:t>
            </a:r>
            <a:r>
              <a:rPr lang="en-US" sz="4000" dirty="0"/>
              <a:t>the last element in the vector</a:t>
            </a:r>
          </a:p>
          <a:p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83" y="1726717"/>
            <a:ext cx="2510060" cy="157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182" y="4724400"/>
            <a:ext cx="2510061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0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Equivalence of Traversal?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Use an iterator to traverse a vector:</a:t>
            </a:r>
          </a:p>
          <a:p>
            <a:pPr>
              <a:defRPr/>
            </a:pPr>
            <a:endParaRPr lang="en-US" dirty="0" smtClean="0"/>
          </a:p>
          <a:p>
            <a:pPr lvl="1" algn="l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for (vector&lt;char *&gt;::iterator i 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v.begin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</a:t>
            </a:r>
          </a:p>
          <a:p>
            <a:pPr lvl="1" algn="l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				i != </a:t>
            </a:r>
            <a:r>
              <a:rPr lang="en-US" sz="2000" b="1" dirty="0" err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v.end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(); ++i)</a:t>
            </a:r>
          </a:p>
          <a:p>
            <a:pPr lvl="1" algn="l">
              <a:buFont typeface="Wingdings" pitchFamily="2" charset="2"/>
              <a:buNone/>
              <a:defRPr/>
            </a:pPr>
            <a:r>
              <a:rPr lang="en-US" sz="2000" b="1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     cout </a:t>
            </a:r>
            <a:r>
              <a:rPr lang="en-US" sz="20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&lt;&lt; *i;</a:t>
            </a:r>
            <a:endParaRPr lang="en-US" sz="20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It's like a Pointer!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5259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sz="4800" dirty="0" smtClean="0"/>
              <a:t>It can point at elements in </a:t>
            </a:r>
            <a:r>
              <a:rPr lang="en-US" sz="4800" smtClean="0"/>
              <a:t>the vector</a:t>
            </a:r>
            <a:endParaRPr lang="en-US" sz="4800" dirty="0" smtClean="0"/>
          </a:p>
          <a:p>
            <a:pPr>
              <a:defRPr/>
            </a:pPr>
            <a:endParaRPr lang="en-US" sz="4800" dirty="0" smtClean="0"/>
          </a:p>
          <a:p>
            <a:pPr>
              <a:defRPr/>
            </a:pPr>
            <a:r>
              <a:rPr lang="en-US" sz="4800" dirty="0" smtClean="0"/>
              <a:t>It can be dereferenced using *</a:t>
            </a:r>
          </a:p>
          <a:p>
            <a:pPr>
              <a:defRPr/>
            </a:pPr>
            <a:endParaRPr lang="en-US" sz="4800" dirty="0" smtClean="0"/>
          </a:p>
          <a:p>
            <a:pPr>
              <a:defRPr/>
            </a:pPr>
            <a:r>
              <a:rPr lang="en-US" sz="4800" dirty="0" smtClean="0"/>
              <a:t>It can be incremented or decremented</a:t>
            </a:r>
            <a:endParaRPr lang="en-US" sz="4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3021012" cy="16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331" y="3634409"/>
            <a:ext cx="9715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646"/>
          <a:stretch/>
        </p:blipFill>
        <p:spPr bwMode="auto">
          <a:xfrm>
            <a:off x="7535862" y="5410200"/>
            <a:ext cx="1428750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Back to vectors ...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38839"/>
            <a:ext cx="551089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endParaRPr lang="en-US" sz="2800" dirty="0"/>
          </a:p>
          <a:p>
            <a:pPr marL="740664" lvl="1" indent="0" algn="l">
              <a:lnSpc>
                <a:spcPct val="80000"/>
              </a:lnSpc>
              <a:buNone/>
              <a:defRPr/>
            </a:pPr>
            <a:r>
              <a:rPr lang="en-US" sz="3500" dirty="0"/>
              <a:t>v.at(i) </a:t>
            </a:r>
          </a:p>
          <a:p>
            <a:pPr marL="996696" lvl="2" indent="0" algn="l">
              <a:lnSpc>
                <a:spcPct val="80000"/>
              </a:lnSpc>
              <a:buNone/>
              <a:defRPr/>
            </a:pPr>
            <a:r>
              <a:rPr lang="en-US" sz="3500" dirty="0"/>
              <a:t>reference, range </a:t>
            </a:r>
            <a:r>
              <a:rPr lang="en-US" sz="3500"/>
              <a:t>checked</a:t>
            </a:r>
            <a:r>
              <a:rPr lang="en-US" sz="3500" smtClean="0"/>
              <a:t>!</a:t>
            </a:r>
          </a:p>
          <a:p>
            <a:pPr marL="996696" lvl="2" indent="0" algn="l">
              <a:lnSpc>
                <a:spcPct val="80000"/>
              </a:lnSpc>
              <a:buNone/>
              <a:defRPr/>
            </a:pPr>
            <a:endParaRPr lang="en-US" sz="3500"/>
          </a:p>
          <a:p>
            <a:pPr marL="996696" lvl="2" indent="0" algn="l">
              <a:lnSpc>
                <a:spcPct val="80000"/>
              </a:lnSpc>
              <a:buNone/>
              <a:defRPr/>
            </a:pPr>
            <a:endParaRPr lang="en-US" sz="3500" dirty="0"/>
          </a:p>
          <a:p>
            <a:pPr marL="740664" lvl="1" indent="0" algn="l">
              <a:lnSpc>
                <a:spcPct val="80000"/>
              </a:lnSpc>
              <a:buNone/>
              <a:defRPr/>
            </a:pPr>
            <a:r>
              <a:rPr lang="en-US" sz="3500" dirty="0"/>
              <a:t>v[i] </a:t>
            </a:r>
          </a:p>
          <a:p>
            <a:pPr marL="996696" lvl="2" indent="0" algn="l">
              <a:lnSpc>
                <a:spcPct val="80000"/>
              </a:lnSpc>
              <a:buNone/>
              <a:defRPr/>
            </a:pPr>
            <a:r>
              <a:rPr lang="en-US" sz="3500" dirty="0"/>
              <a:t>reference, not range checked</a:t>
            </a:r>
          </a:p>
          <a:p>
            <a:pPr marL="1312164" lvl="1" indent="-571500" algn="l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n-US" sz="35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76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pPr marL="54864" indent="0" algn="l">
              <a:lnSpc>
                <a:spcPct val="80000"/>
              </a:lnSpc>
              <a:defRPr/>
            </a:pPr>
            <a:r>
              <a:rPr lang="en-US" sz="4300"/>
              <a:t>v.front() </a:t>
            </a:r>
          </a:p>
          <a:p>
            <a:pPr marL="539496" lvl="1" indent="0" algn="l">
              <a:lnSpc>
                <a:spcPct val="80000"/>
              </a:lnSpc>
              <a:buNone/>
              <a:defRPr/>
            </a:pPr>
            <a:r>
              <a:rPr lang="en-US" sz="3900"/>
              <a:t>reference to first </a:t>
            </a:r>
            <a:r>
              <a:rPr lang="en-US" sz="3900" smtClean="0"/>
              <a:t>element</a:t>
            </a:r>
          </a:p>
          <a:p>
            <a:pPr marL="539496" lvl="1" indent="0" algn="l">
              <a:lnSpc>
                <a:spcPct val="80000"/>
              </a:lnSpc>
              <a:buNone/>
              <a:defRPr/>
            </a:pPr>
            <a:endParaRPr lang="en-US" sz="3900"/>
          </a:p>
          <a:p>
            <a:pPr marL="54864" indent="0" algn="l">
              <a:lnSpc>
                <a:spcPct val="80000"/>
              </a:lnSpc>
              <a:defRPr/>
            </a:pPr>
            <a:r>
              <a:rPr lang="en-US" sz="4300"/>
              <a:t>v.back() </a:t>
            </a:r>
          </a:p>
          <a:p>
            <a:pPr marL="539496" lvl="1" indent="0" algn="l">
              <a:lnSpc>
                <a:spcPct val="80000"/>
              </a:lnSpc>
              <a:buNone/>
              <a:defRPr/>
            </a:pPr>
            <a:r>
              <a:rPr lang="en-US" sz="3900"/>
              <a:t>reference to last element</a:t>
            </a:r>
          </a:p>
          <a:p>
            <a:pPr marL="539496" lvl="1" indent="0" algn="l">
              <a:lnSpc>
                <a:spcPct val="80000"/>
              </a:lnSpc>
              <a:buNone/>
              <a:defRPr/>
            </a:pPr>
            <a:r>
              <a:rPr lang="en-US" sz="3900"/>
              <a:t>e.g. v.back() = 4; // legal if size &gt; 0</a:t>
            </a:r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44" y="1905000"/>
            <a:ext cx="382693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Accessing elements through iterators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marL="996696" lvl="2" indent="0" algn="l">
              <a:buNone/>
              <a:defRPr/>
            </a:pPr>
            <a:r>
              <a:rPr lang="en-US" dirty="0" err="1" smtClean="0"/>
              <a:t>v.begin</a:t>
            </a:r>
            <a:r>
              <a:rPr lang="en-US" dirty="0" smtClean="0"/>
              <a:t>() returns an iterator to the first element in the vector</a:t>
            </a:r>
          </a:p>
          <a:p>
            <a:pPr marL="1261872" lvl="3" indent="0" algn="l">
              <a:buNone/>
              <a:defRPr/>
            </a:pPr>
            <a:endParaRPr lang="en-US" dirty="0" smtClean="0"/>
          </a:p>
          <a:p>
            <a:pPr marL="996696" lvl="2" indent="0" algn="l">
              <a:buNone/>
              <a:defRPr/>
            </a:pPr>
            <a:r>
              <a:rPr lang="en-US" dirty="0" err="1" smtClean="0"/>
              <a:t>v.end</a:t>
            </a:r>
            <a:r>
              <a:rPr lang="en-US" dirty="0" smtClean="0"/>
              <a:t>() returns an iterator to </a:t>
            </a:r>
            <a:r>
              <a:rPr lang="en-US" b="1" dirty="0" smtClean="0"/>
              <a:t>just past </a:t>
            </a:r>
            <a:r>
              <a:rPr lang="en-US" dirty="0" smtClean="0"/>
              <a:t>the last element in </a:t>
            </a:r>
            <a:r>
              <a:rPr lang="en-US" smtClean="0"/>
              <a:t>the vector</a:t>
            </a:r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724400"/>
            <a:ext cx="47625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CA" dirty="0" smtClean="0"/>
              <a:t>Can be error-prone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069615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339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" indent="0">
              <a:defRPr/>
            </a:pPr>
            <a:r>
              <a:rPr lang="en-US" sz="3200" smtClean="0"/>
              <a:t>v.begin() can be dereferenced</a:t>
            </a:r>
          </a:p>
          <a:p>
            <a:pPr marL="4572" indent="0">
              <a:defRPr/>
            </a:pPr>
            <a:endParaRPr lang="en-US" sz="3200" smtClean="0"/>
          </a:p>
          <a:p>
            <a:pPr marL="4572" indent="0">
              <a:defRPr/>
            </a:pPr>
            <a:endParaRPr lang="en-US" sz="3200"/>
          </a:p>
          <a:p>
            <a:pPr marL="4572" indent="0">
              <a:defRPr/>
            </a:pPr>
            <a:r>
              <a:rPr lang="en-US" sz="3200" smtClean="0"/>
              <a:t>v.end </a:t>
            </a:r>
            <a:r>
              <a:rPr lang="en-US" sz="3200" b="1" smtClean="0"/>
              <a:t>cannot </a:t>
            </a:r>
            <a:r>
              <a:rPr lang="en-US" sz="3200"/>
              <a:t>be dereferenced</a:t>
            </a:r>
          </a:p>
          <a:p>
            <a:pPr marL="4572" indent="0">
              <a:defRPr/>
            </a:pPr>
            <a:r>
              <a:rPr lang="en-US" sz="3200"/>
              <a:t>This behaves like the NULL pointer at the end of a linked list</a:t>
            </a:r>
          </a:p>
          <a:p>
            <a:pPr marL="4572" indent="0">
              <a:defRPr/>
            </a:pPr>
            <a:r>
              <a:rPr lang="en-US" sz="3200"/>
              <a:t>It's used to determine when to stop loops</a:t>
            </a:r>
          </a:p>
          <a:p>
            <a:pPr marL="0" indent="0">
              <a:defRPr/>
            </a:pP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04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7504" cy="45259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to remember!</a:t>
            </a:r>
          </a:p>
          <a:p>
            <a:pPr lvl="1">
              <a:defRPr/>
            </a:pPr>
            <a:endParaRPr lang="en-US" dirty="0" smtClean="0"/>
          </a:p>
          <a:p>
            <a:pPr marL="0" indent="-228600">
              <a:defRPr/>
            </a:pPr>
            <a:r>
              <a:rPr lang="en-US" dirty="0" err="1" smtClean="0"/>
              <a:t>v.front</a:t>
            </a:r>
            <a:r>
              <a:rPr lang="en-US" dirty="0" smtClean="0"/>
              <a:t>() and </a:t>
            </a:r>
            <a:r>
              <a:rPr lang="en-US" dirty="0" err="1" smtClean="0"/>
              <a:t>v.back</a:t>
            </a:r>
            <a:r>
              <a:rPr lang="en-US" dirty="0" smtClean="0"/>
              <a:t>() give you values</a:t>
            </a:r>
          </a:p>
          <a:p>
            <a:pPr lvl="1">
              <a:defRPr/>
            </a:pPr>
            <a:endParaRPr lang="en-US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04" y="1905000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None/>
            </a:pPr>
            <a:r>
              <a:rPr lang="en-US"/>
              <a:t>v.begin() and v.end() give you iterators (like pointers)</a:t>
            </a:r>
          </a:p>
          <a:p>
            <a:endParaRPr lang="en-CA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7" y="3352800"/>
            <a:ext cx="4213225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78612" y="41910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mtClean="0">
                <a:solidFill>
                  <a:srgbClr val="FFFF00"/>
                </a:solidFill>
              </a:rPr>
              <a:t>begin()</a:t>
            </a:r>
            <a:endParaRPr lang="en-CA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290" y="41910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mtClean="0">
                <a:solidFill>
                  <a:srgbClr val="FFFF00"/>
                </a:solidFill>
              </a:rPr>
              <a:t>end()</a:t>
            </a:r>
            <a:endParaRPr lang="en-CA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Removing elements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/>
          </a:bodyPr>
          <a:lstStyle/>
          <a:p>
            <a:pPr marL="0" indent="0">
              <a:defRPr/>
            </a:pPr>
            <a:r>
              <a:rPr lang="en-US" dirty="0" err="1" smtClean="0"/>
              <a:t>v.pop_back</a:t>
            </a:r>
            <a:r>
              <a:rPr lang="en-US" dirty="0" smtClean="0"/>
              <a:t>():</a:t>
            </a:r>
          </a:p>
          <a:p>
            <a:pPr marL="457200" lvl="1" indent="0">
              <a:buNone/>
              <a:defRPr/>
            </a:pPr>
            <a:r>
              <a:rPr lang="en-US" dirty="0" smtClean="0"/>
              <a:t>removes last element, returns nothing</a:t>
            </a:r>
          </a:p>
          <a:p>
            <a:pPr marL="457200" lvl="1" indent="0">
              <a:buNone/>
              <a:defRPr/>
            </a:pPr>
            <a:endParaRPr lang="en-US" dirty="0" smtClean="0"/>
          </a:p>
          <a:p>
            <a:pPr marL="0" indent="0">
              <a:defRPr/>
            </a:pPr>
            <a:r>
              <a:rPr lang="en-US" dirty="0" err="1" smtClean="0"/>
              <a:t>v.clear</a:t>
            </a:r>
            <a:r>
              <a:rPr lang="en-US" dirty="0" smtClean="0"/>
              <a:t>()</a:t>
            </a:r>
          </a:p>
          <a:p>
            <a:pPr marL="457200" lvl="1" indent="0">
              <a:buNone/>
              <a:defRPr/>
            </a:pPr>
            <a:r>
              <a:rPr lang="en-US" dirty="0" smtClean="0"/>
              <a:t>removes everything</a:t>
            </a:r>
          </a:p>
          <a:p>
            <a:pPr lvl="2" eaLnBrk="1" hangingPunct="1">
              <a:defRPr/>
            </a:pPr>
            <a:endParaRPr 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18352" r="6522" b="9308"/>
          <a:stretch/>
        </p:blipFill>
        <p:spPr bwMode="auto">
          <a:xfrm>
            <a:off x="6513130" y="1905000"/>
            <a:ext cx="2124000" cy="17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30" y="4740965"/>
            <a:ext cx="2124000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4800600" cy="4525963"/>
          </a:xfrm>
        </p:spPr>
        <p:txBody>
          <a:bodyPr/>
          <a:lstStyle/>
          <a:p>
            <a:pPr marL="0" indent="-228600">
              <a:defRPr/>
            </a:pPr>
            <a:r>
              <a:rPr lang="en-US"/>
              <a:t>v.erase(iter i</a:t>
            </a:r>
            <a:r>
              <a:rPr lang="en-US" smtClean="0"/>
              <a:t>)</a:t>
            </a:r>
          </a:p>
          <a:p>
            <a:pPr marL="0" indent="-228600">
              <a:defRPr/>
            </a:pPr>
            <a:endParaRPr lang="en-US" sz="3200"/>
          </a:p>
          <a:p>
            <a:pPr marL="0" indent="-228600">
              <a:defRPr/>
            </a:pPr>
            <a:r>
              <a:rPr lang="en-US" sz="3200"/>
              <a:t>erase element at that iterator</a:t>
            </a:r>
          </a:p>
          <a:p>
            <a:pPr marL="914400" lvl="2" indent="0">
              <a:buNone/>
              <a:defRPr/>
            </a:pPr>
            <a:endParaRPr lang="en-US"/>
          </a:p>
          <a:p>
            <a:endParaRPr lang="en-CA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0"/>
            <a:ext cx="3552825" cy="341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  <a:defRPr/>
            </a:pPr>
            <a:r>
              <a:rPr lang="en-US"/>
              <a:t>v.erase(iter start, iter onePastTheEnd) </a:t>
            </a:r>
            <a:endParaRPr lang="en-US" smtClean="0"/>
          </a:p>
          <a:p>
            <a:pPr marL="457200" lvl="1" indent="0">
              <a:buNone/>
              <a:defRPr/>
            </a:pPr>
            <a:endParaRPr lang="en-US"/>
          </a:p>
          <a:p>
            <a:pPr marL="914400" lvl="2" indent="0">
              <a:buNone/>
              <a:defRPr/>
            </a:pPr>
            <a:r>
              <a:rPr lang="en-US"/>
              <a:t>erase all elements in that range (excl. the last), shifting the remaining elements if needed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7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Time efficiency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 fontScale="92500" lnSpcReduction="20000"/>
          </a:bodyPr>
          <a:lstStyle/>
          <a:p>
            <a:pPr marL="740664" lvl="1" indent="0" eaLnBrk="1" hangingPunct="1">
              <a:buNone/>
              <a:defRPr/>
            </a:pPr>
            <a:r>
              <a:rPr lang="en-US" dirty="0" smtClean="0"/>
              <a:t>constant time insertion and removal of elements at </a:t>
            </a:r>
            <a:r>
              <a:rPr lang="en-US" smtClean="0"/>
              <a:t>the end</a:t>
            </a:r>
          </a:p>
          <a:p>
            <a:pPr marL="740664" lvl="1" indent="0" eaLnBrk="1" hangingPunct="1">
              <a:buNone/>
              <a:defRPr/>
            </a:pPr>
            <a:endParaRPr lang="en-US" dirty="0" smtClean="0"/>
          </a:p>
          <a:p>
            <a:pPr marL="740664" lvl="1" indent="0" eaLnBrk="1" hangingPunct="1">
              <a:buNone/>
              <a:defRPr/>
            </a:pPr>
            <a:r>
              <a:rPr lang="en-US" dirty="0" smtClean="0"/>
              <a:t>linear time insertion and removal of elements at the beginning or in the middle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114800"/>
            <a:ext cx="2743201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This is …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“standard” container</a:t>
            </a:r>
          </a:p>
          <a:p>
            <a:endParaRPr lang="en-C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35965"/>
            <a:ext cx="4643437" cy="3569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93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out the example</a:t>
            </a:r>
          </a:p>
          <a:p>
            <a:r>
              <a:rPr lang="en-US" smtClean="0"/>
              <a:t>on eConestoga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22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 smtClean="0"/>
              <a:t>The STL can be very useful.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 smtClean="0"/>
              <a:t>vector is the standard container.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1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4952594" y="914400"/>
            <a:ext cx="3875837" cy="536416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8800" smtClean="0"/>
              <a:t>There </a:t>
            </a:r>
            <a:r>
              <a:rPr lang="en-US" sz="8800" b="1" smtClean="0"/>
              <a:t>is</a:t>
            </a:r>
            <a:r>
              <a:rPr lang="en-US" sz="8800" smtClean="0"/>
              <a:t> a better way!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4723995" cy="558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sz="9600" dirty="0" smtClean="0"/>
              <a:t>S</a:t>
            </a:r>
            <a:r>
              <a:rPr lang="en-CA" dirty="0" smtClean="0"/>
              <a:t>tandard</a:t>
            </a:r>
          </a:p>
          <a:p>
            <a:r>
              <a:rPr lang="en-CA" sz="9600" dirty="0" smtClean="0"/>
              <a:t>T</a:t>
            </a:r>
            <a:r>
              <a:rPr lang="en-CA" dirty="0" smtClean="0"/>
              <a:t>emplate</a:t>
            </a:r>
          </a:p>
          <a:p>
            <a:r>
              <a:rPr lang="en-CA" sz="10400" dirty="0" smtClean="0"/>
              <a:t>L</a:t>
            </a:r>
            <a:r>
              <a:rPr lang="en-CA" dirty="0" smtClean="0"/>
              <a:t>ibrary</a:t>
            </a:r>
          </a:p>
          <a:p>
            <a:r>
              <a:rPr lang="en-CA" dirty="0" smtClean="0"/>
              <a:t>(C++ only)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795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CA" smtClean="0"/>
              <a:t>Containers for data</a:t>
            </a:r>
            <a:endParaRPr lang="en-CA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639082" cy="472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44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CA" dirty="0" smtClean="0"/>
              <a:t>Replacements for your own data structures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46847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171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 marL="68580" indent="0" algn="l"/>
            <a:r>
              <a:rPr lang="en-CA" dirty="0" smtClean="0"/>
              <a:t>e.g.</a:t>
            </a:r>
          </a:p>
          <a:p>
            <a:pPr marL="925830" indent="-857250" algn="l">
              <a:buFont typeface="Arial" pitchFamily="34" charset="0"/>
              <a:buChar char="•"/>
            </a:pPr>
            <a:r>
              <a:rPr lang="en-CA" dirty="0" smtClean="0"/>
              <a:t>Vector replaces linked list</a:t>
            </a:r>
          </a:p>
          <a:p>
            <a:pPr marL="925830" indent="-857250" algn="l">
              <a:buFont typeface="Arial" pitchFamily="34" charset="0"/>
              <a:buChar char="•"/>
            </a:pPr>
            <a:r>
              <a:rPr lang="en-CA" dirty="0" err="1" smtClean="0"/>
              <a:t>Deque</a:t>
            </a:r>
            <a:r>
              <a:rPr lang="en-CA" dirty="0" smtClean="0"/>
              <a:t> replaces queue 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7396843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1877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BULLETTYPE" val="3"/>
  <p:tag name="RESPCOUNTERSTYLE" val="-1"/>
  <p:tag name="INPUTSOURCE" val="1"/>
  <p:tag name="BACKUPMAINTENANCE" val="7"/>
  <p:tag name="ROTATIONINTERVAL" val="2"/>
  <p:tag name="RACERSMAXDISPLAYED" val="5"/>
  <p:tag name="TEAMSINLEADERBOARD" val="5"/>
  <p:tag name="BUBBLEVALUEFORMAT" val="0.0"/>
  <p:tag name="CUSTOMCELLFORECOLOR" val="-16777216"/>
  <p:tag name="CUSTOMCELLBACKCOLOR4" val="-8355712"/>
  <p:tag name="DISPLAYDEVICEID" val="True"/>
  <p:tag name="GRIDSIZE" val="{Width=800, Height=600}"/>
  <p:tag name="CHARTLABELS" val="1"/>
  <p:tag name="PARTLISTDEFAULT" val="1"/>
  <p:tag name="INCORRECTPOINTVALUE" val="0"/>
  <p:tag name="AUTOADJUSTPARTRANGE" val="True"/>
  <p:tag name="FIBNUMRESULTS" val="5"/>
  <p:tag name="PRRESPONSE2" val="9"/>
  <p:tag name="PRRESPONSE6" val="5"/>
  <p:tag name="PRRESPONSE10" val="1"/>
  <p:tag name="POWERPOINTVERSION" val="12.0"/>
  <p:tag name="CSVFORMAT" val="0"/>
  <p:tag name="RESPCOUNTERFORMAT" val="0"/>
  <p:tag name="ALLOWDUPLICATES" val="False"/>
  <p:tag name="REVIEWONLY" val="False"/>
  <p:tag name="RACEANIMATIONSPEED" val="3"/>
  <p:tag name="BUBBLENAMEVISIBLE" val="True"/>
  <p:tag name="CUSTOMGRIDBACKCOLOR" val="-722948"/>
  <p:tag name="USESCHEMECOLORS" val="True"/>
  <p:tag name="GRIDROTATIONINTERVAL" val="2"/>
  <p:tag name="CHARTCOLORS" val="0"/>
  <p:tag name="INCLUDEPPT" val="True"/>
  <p:tag name="REALTIMEBACKUPPATH" val="(None)"/>
  <p:tag name="FIBDISPLAYRESULTS" val="True"/>
  <p:tag name="PRRESPONSE3" val="8"/>
  <p:tag name="PRRESPONSE8" val="3"/>
  <p:tag name="TPVERSION" val="2008"/>
  <p:tag name="ANSWERNOWSTYLE" val="-1"/>
  <p:tag name="COUNTDOWNSECONDS" val="10"/>
  <p:tag name="AUTOADVANCE" val="False"/>
  <p:tag name="SKIPREMAININGRACESLIDES" val="True"/>
  <p:tag name="BUBBLEGROUPING" val="3"/>
  <p:tag name="CUSTOMCELLBACKCOLOR3" val="-268652"/>
  <p:tag name="AUTOSIZEGRID" val="True"/>
  <p:tag name="INCLUDENONRESPONDERS" val="False"/>
  <p:tag name="REALTIMEBACKUP" val="False"/>
  <p:tag name="FIBINCLUDEOTHER" val="True"/>
  <p:tag name="PRRESPONSE5" val="6"/>
  <p:tag name="ALWAYSOPENPOLL" val="False"/>
  <p:tag name="ANSWERNOWTEXT" val="Answer Now"/>
  <p:tag name="BACKUPSESSIONS" val="True"/>
  <p:tag name="RACEENDPOINTS" val="100"/>
  <p:tag name="DEFAULTNUMTEAMS" val="5"/>
  <p:tag name="DISPLAYDEVICENUMBER" val="True"/>
  <p:tag name="RESETCHARTS" val="True"/>
  <p:tag name="ZEROBASED" val="False"/>
  <p:tag name="PRRESPONSE1" val="10"/>
  <p:tag name="SHOWFLASHWARNING" val="True"/>
  <p:tag name="COUNTDOWNSTYLE" val="-1"/>
  <p:tag name="AUTOUPDATEALIASES" val="True"/>
  <p:tag name="BUBBLESIZEVISIBLE" val="True"/>
  <p:tag name="GRIDOPACITY" val="90"/>
  <p:tag name="ALLOWUSERFEEDBACK" val="True"/>
  <p:tag name="FIBDISPLAYKEYWORDS" val="True"/>
  <p:tag name="SHOWBARVISIBLE" val="True"/>
  <p:tag name="NUMRESPONSES" val="1"/>
  <p:tag name="MAXRESPONDERS" val="5"/>
  <p:tag name="GRIDPOSITION" val="1"/>
  <p:tag name="CHARTSCALE" val="True"/>
  <p:tag name="PRRESPONSE9" val="2"/>
  <p:tag name="CHARTVALUEFORMAT" val="0%"/>
  <p:tag name="CUSTOMCELLBACKCOLOR2" val="-13395457"/>
  <p:tag name="CORRECTPOINTVALUE" val="1"/>
  <p:tag name="USESECONDARYMONITOR" val="True"/>
  <p:tag name="PARTICIPANTSINLEADERBOARD" val="5"/>
  <p:tag name="MULTIRESPDIVISOR" val="1"/>
  <p:tag name="SAVECSVWITHSESSION" val="True"/>
  <p:tag name="DISPLAYNAME" val="True"/>
  <p:tag name="PRRESPONSE7" val="4"/>
  <p:tag name="POLLINGCYCLE" val="2"/>
  <p:tag name="STDCHART" val="1"/>
  <p:tag name="RESPTABLESTYLE" val="-1"/>
  <p:tag name="CUSTOMCELLBACKCOLOR1" val="-657956"/>
  <p:tag name="PRRESPONSE4" val="7"/>
  <p:tag name="ADVANCEDSETTINGSVIEW" val="False"/>
  <p:tag name="DELIMITERS" val="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Sparse">
  <a:themeElements>
    <a:clrScheme name="Custom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00B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Sparse</Template>
  <TotalTime>1735</TotalTime>
  <Words>1049</Words>
  <Application>Microsoft Office PowerPoint</Application>
  <PresentationFormat>On-screen Show (4:3)</PresentationFormat>
  <Paragraphs>275</Paragraphs>
  <Slides>49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Sparse</vt:lpstr>
      <vt:lpstr>DS</vt:lpstr>
      <vt:lpstr>Intro To The Rationale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</vt:lpstr>
      <vt:lpstr>PowerPoint Presentation</vt:lpstr>
      <vt:lpstr>Example 1</vt:lpstr>
      <vt:lpstr>Example 1: STL solution</vt:lpstr>
      <vt:lpstr>Example 2</vt:lpstr>
      <vt:lpstr>Example 2: STL solution</vt:lpstr>
      <vt:lpstr>Why STL?</vt:lpstr>
      <vt:lpstr>PowerPoint Presentation</vt:lpstr>
      <vt:lpstr>Platforms</vt:lpstr>
      <vt:lpstr>STL overview</vt:lpstr>
      <vt:lpstr>PowerPoint Presentation</vt:lpstr>
      <vt:lpstr>PowerPoint Presentation</vt:lpstr>
      <vt:lpstr>Our First STL Container</vt:lpstr>
      <vt:lpstr>vector</vt:lpstr>
      <vt:lpstr>vector&lt;T&gt;</vt:lpstr>
      <vt:lpstr>PowerPoint Presentation</vt:lpstr>
      <vt:lpstr>PowerPoint Presentation</vt:lpstr>
      <vt:lpstr>vector&lt;T&gt; Constructors</vt:lpstr>
      <vt:lpstr>Vector&lt;T&gt; Properties</vt:lpstr>
      <vt:lpstr>Adding elements to a vector&lt;T&gt;</vt:lpstr>
      <vt:lpstr>Adding elements in a specific place</vt:lpstr>
      <vt:lpstr>Detour: What’s an Iterator?</vt:lpstr>
      <vt:lpstr>PowerPoint Presentation</vt:lpstr>
      <vt:lpstr>PowerPoint Presentation</vt:lpstr>
      <vt:lpstr>Equivalence of Traversal?</vt:lpstr>
      <vt:lpstr>It's like a Pointer!</vt:lpstr>
      <vt:lpstr>Back to vectors ...</vt:lpstr>
      <vt:lpstr>Accessing elements</vt:lpstr>
      <vt:lpstr>PowerPoint Presentation</vt:lpstr>
      <vt:lpstr>Accessing elements through iterators</vt:lpstr>
      <vt:lpstr>PowerPoint Presentation</vt:lpstr>
      <vt:lpstr>PowerPoint Presentation</vt:lpstr>
      <vt:lpstr>PowerPoint Presentation</vt:lpstr>
      <vt:lpstr>Removing elements</vt:lpstr>
      <vt:lpstr>PowerPoint Presentation</vt:lpstr>
      <vt:lpstr>PowerPoint Presentation</vt:lpstr>
      <vt:lpstr>Time efficiency</vt:lpstr>
      <vt:lpstr>This is …</vt:lpstr>
      <vt:lpstr>PowerPoint Presentation</vt:lpstr>
      <vt:lpstr>Summary</vt:lpstr>
    </vt:vector>
  </TitlesOfParts>
  <Company>Student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C++ STL</dc:title>
  <dc:creator>John Lambert</dc:creator>
  <dc:description>jlambert@jlambert.com</dc:description>
  <cp:lastModifiedBy>Carlo Sgro</cp:lastModifiedBy>
  <cp:revision>1047</cp:revision>
  <cp:lastPrinted>1601-01-01T00:00:00Z</cp:lastPrinted>
  <dcterms:created xsi:type="dcterms:W3CDTF">2002-02-25T01:02:20Z</dcterms:created>
  <dcterms:modified xsi:type="dcterms:W3CDTF">2015-02-24T14:24:10Z</dcterms:modified>
</cp:coreProperties>
</file>